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0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3737"/>
    <a:srgbClr val="2E9F2B"/>
    <a:srgbClr val="3985BB"/>
    <a:srgbClr val="2CA02C"/>
    <a:srgbClr val="3DA6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6C65A3-F0EC-47CE-A977-FEA323403C27}" v="16" dt="2020-07-05T14:44:39.222"/>
    <p1510:client id="{5EF42E5D-0815-403F-A561-12D5F8F4FEDD}" v="33" dt="2020-07-05T18:11:00.882"/>
    <p1510:client id="{86C06E82-C7EA-481F-B064-10789B288D2F}" v="55" dt="2020-07-05T09:39:45.558"/>
    <p1510:client id="{991570A4-21D0-4BBE-9FA3-95C8140601B3}" v="809" dt="2020-07-05T10:50:27.357"/>
    <p1510:client id="{A59C0C12-58CB-49B6-B0D1-2C03F896AC72}" v="590" dt="2020-07-05T14:22:56.913"/>
    <p1510:client id="{A94F7BB1-7411-4873-9295-8209F67C5A0B}" v="51" dt="2020-07-05T16:06:51.199"/>
    <p1510:client id="{C93CD0F0-E9A9-4377-9955-6BF5EE638AAB}" v="922" dt="2020-07-05T08:03:02.259"/>
    <p1510:client id="{E1E39637-0107-4979-8BD2-C9A22303F08F}" v="5" dt="2020-07-05T10:50:57.1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F67A-92FA-F745-A6F5-E05B74F10186}" type="datetimeFigureOut">
              <a:t>7/5/2020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E29C-05D0-7049-8448-29A2F6E75A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16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F67A-92FA-F745-A6F5-E05B74F10186}" type="datetimeFigureOut">
              <a:t>7/5/2020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E29C-05D0-7049-8448-29A2F6E75A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96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F67A-92FA-F745-A6F5-E05B74F10186}" type="datetimeFigureOut">
              <a:t>7/5/2020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E29C-05D0-7049-8448-29A2F6E75A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05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F67A-92FA-F745-A6F5-E05B74F10186}" type="datetimeFigureOut">
              <a:t>7/5/2020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E29C-05D0-7049-8448-29A2F6E75A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746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F67A-92FA-F745-A6F5-E05B74F10186}" type="datetimeFigureOut">
              <a:t>7/5/2020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E29C-05D0-7049-8448-29A2F6E75A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910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F67A-92FA-F745-A6F5-E05B74F10186}" type="datetimeFigureOut">
              <a:t>7/5/2020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E29C-05D0-7049-8448-29A2F6E75A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129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F67A-92FA-F745-A6F5-E05B74F10186}" type="datetimeFigureOut">
              <a:t>7/5/2020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E29C-05D0-7049-8448-29A2F6E75A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78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F67A-92FA-F745-A6F5-E05B74F10186}" type="datetimeFigureOut">
              <a:t>7/5/2020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E29C-05D0-7049-8448-29A2F6E75A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23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F67A-92FA-F745-A6F5-E05B74F10186}" type="datetimeFigureOut">
              <a:t>7/5/2020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E29C-05D0-7049-8448-29A2F6E75A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483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F67A-92FA-F745-A6F5-E05B74F10186}" type="datetimeFigureOut">
              <a:t>7/5/2020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E29C-05D0-7049-8448-29A2F6E75A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378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F67A-92FA-F745-A6F5-E05B74F10186}" type="datetimeFigureOut">
              <a:t>7/5/2020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E29C-05D0-7049-8448-29A2F6E75A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60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8F67A-92FA-F745-A6F5-E05B74F10186}" type="datetimeFigureOut">
              <a:t>7/5/2020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5E29C-05D0-7049-8448-29A2F6E75A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839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38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9.png"/><Relationship Id="rId7" Type="http://schemas.openxmlformats.org/officeDocument/2006/relationships/package" Target="../embeddings/Microsoft_Excel_Worksheet2_55298FC9.xls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emf"/><Relationship Id="rId5" Type="http://schemas.openxmlformats.org/officeDocument/2006/relationships/package" Target="../embeddings/Microsoft_Excel_Worksheet1_25A5EF46.xlsx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68" y="1266645"/>
            <a:ext cx="7823200" cy="304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49" y="657045"/>
            <a:ext cx="7874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999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965" y="694872"/>
            <a:ext cx="9956800" cy="13462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V="1">
            <a:off x="1985077" y="1806641"/>
            <a:ext cx="0" cy="6556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0" y="2500612"/>
            <a:ext cx="3970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00000"/>
                </a:solidFill>
              </a:rPr>
              <a:t>proportion of un-smoothed unigram model</a:t>
            </a:r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797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279692"/>
              </p:ext>
            </p:extLst>
          </p:nvPr>
        </p:nvGraphicFramePr>
        <p:xfrm>
          <a:off x="5172654" y="2832834"/>
          <a:ext cx="4163786" cy="3099754"/>
        </p:xfrm>
        <a:graphic>
          <a:graphicData uri="http://schemas.openxmlformats.org/drawingml/2006/table">
            <a:tbl>
              <a:tblPr/>
              <a:tblGrid>
                <a:gridCol w="2081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18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9198"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sk-SK" sz="2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4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426"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</a:t>
                      </a: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106</a:t>
                      </a: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426"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</a:t>
                      </a: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40</a:t>
                      </a: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426"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</a:t>
                      </a: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18</a:t>
                      </a: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426"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</a:t>
                      </a: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</a:t>
                      </a: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34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026" y="2723976"/>
            <a:ext cx="1498600" cy="660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797" y="2818318"/>
            <a:ext cx="3302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597" y="3359277"/>
            <a:ext cx="482600" cy="60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867" y="1697327"/>
            <a:ext cx="6935865" cy="9377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9902" y="1617989"/>
            <a:ext cx="3021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00000"/>
                </a:solidFill>
              </a:rPr>
              <a:t>interpolation weight of un-smoothed unigram model</a:t>
            </a:r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490810" y="2232589"/>
            <a:ext cx="44268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017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200" y="1295400"/>
            <a:ext cx="4914900" cy="4254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32200" y="660737"/>
            <a:ext cx="1901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100%</a:t>
            </a:r>
          </a:p>
          <a:p>
            <a:pPr algn="ct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uniform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50314" y="649069"/>
            <a:ext cx="1901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100%</a:t>
            </a:r>
          </a:p>
          <a:p>
            <a:pPr algn="ct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unigram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49536" y="3947883"/>
            <a:ext cx="1640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Underfit</a:t>
            </a:r>
          </a:p>
          <a:p>
            <a:r>
              <a:rPr lang="en-US" b="1">
                <a:solidFill>
                  <a:srgbClr val="C00000"/>
                </a:solidFill>
              </a:rPr>
              <a:t>High</a:t>
            </a:r>
            <a:r>
              <a:rPr lang="en-US">
                <a:solidFill>
                  <a:srgbClr val="C00000"/>
                </a:solidFill>
              </a:rPr>
              <a:t> bias</a:t>
            </a:r>
          </a:p>
          <a:p>
            <a:r>
              <a:rPr lang="en-US" b="1">
                <a:solidFill>
                  <a:srgbClr val="C00000"/>
                </a:solidFill>
              </a:rPr>
              <a:t>Low</a:t>
            </a:r>
            <a:r>
              <a:rPr lang="en-US">
                <a:solidFill>
                  <a:srgbClr val="C00000"/>
                </a:solidFill>
              </a:rPr>
              <a:t> variance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89222" y="2337038"/>
            <a:ext cx="1640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>
                <a:solidFill>
                  <a:srgbClr val="C00000"/>
                </a:solidFill>
              </a:rPr>
              <a:t>Overfit</a:t>
            </a:r>
          </a:p>
          <a:p>
            <a:pPr algn="r"/>
            <a:r>
              <a:rPr lang="en-US" b="1">
                <a:solidFill>
                  <a:srgbClr val="C00000"/>
                </a:solidFill>
              </a:rPr>
              <a:t>Low</a:t>
            </a:r>
            <a:r>
              <a:rPr lang="en-US">
                <a:solidFill>
                  <a:srgbClr val="C00000"/>
                </a:solidFill>
              </a:rPr>
              <a:t> bias</a:t>
            </a:r>
          </a:p>
          <a:p>
            <a:pPr algn="r"/>
            <a:r>
              <a:rPr lang="en-US" b="1">
                <a:solidFill>
                  <a:srgbClr val="C00000"/>
                </a:solidFill>
              </a:rPr>
              <a:t>High</a:t>
            </a:r>
            <a:r>
              <a:rPr lang="en-US">
                <a:solidFill>
                  <a:srgbClr val="C00000"/>
                </a:solidFill>
              </a:rPr>
              <a:t> variance</a:t>
            </a:r>
          </a:p>
          <a:p>
            <a:pPr algn="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243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3DA63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342" y="611414"/>
            <a:ext cx="3043348" cy="4648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3985B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9" r="17590"/>
          <a:stretch/>
        </p:blipFill>
        <p:spPr>
          <a:xfrm>
            <a:off x="4596774" y="611414"/>
            <a:ext cx="3033486" cy="4648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8373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58" y="611414"/>
            <a:ext cx="3044934" cy="4648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282" y="5279571"/>
            <a:ext cx="2423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D83737"/>
                </a:solidFill>
              </a:rPr>
              <a:t>train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01574" y="5279570"/>
            <a:ext cx="2423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3985BB"/>
                </a:solidFill>
              </a:rPr>
              <a:t>dev1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040073" y="5279570"/>
            <a:ext cx="2423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3DA63C"/>
                </a:solidFill>
              </a:rPr>
              <a:t>dev2</a:t>
            </a:r>
          </a:p>
        </p:txBody>
      </p:sp>
    </p:spTree>
    <p:extLst>
      <p:ext uri="{BB962C8B-B14F-4D97-AF65-F5344CB8AC3E}">
        <p14:creationId xmlns:p14="http://schemas.microsoft.com/office/powerpoint/2010/main" val="928061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296649"/>
              </p:ext>
            </p:extLst>
          </p:nvPr>
        </p:nvGraphicFramePr>
        <p:xfrm>
          <a:off x="1445624" y="2145437"/>
          <a:ext cx="10290436" cy="3300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44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7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66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85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330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858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872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5059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208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668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757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6202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1223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903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244" y="1835799"/>
            <a:ext cx="10617745" cy="31807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6200000">
            <a:off x="-413085" y="3587932"/>
            <a:ext cx="2769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Token position in sentence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80453" y="1466467"/>
            <a:ext cx="2769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N-gram length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81896" y="2508068"/>
            <a:ext cx="2960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>
                <a:effectLst>
                  <a:glow rad="139700">
                    <a:schemeClr val="bg1"/>
                  </a:glow>
                </a:effectLst>
              </a:rPr>
              <a:t>=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14902" y="2508068"/>
            <a:ext cx="2960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>
                <a:effectLst>
                  <a:glow rad="139700">
                    <a:schemeClr val="bg1"/>
                  </a:glow>
                </a:effectLst>
              </a:rPr>
              <a:t>=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00750" y="2508068"/>
            <a:ext cx="2960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>
                <a:effectLst>
                  <a:glow rad="139700">
                    <a:schemeClr val="bg1"/>
                  </a:glow>
                </a:effectLst>
              </a:rPr>
              <a:t>=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14902" y="3002372"/>
            <a:ext cx="2960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>
                <a:effectLst>
                  <a:glow rad="139700">
                    <a:schemeClr val="bg1"/>
                  </a:glow>
                </a:effectLst>
              </a:rPr>
              <a:t>=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00750" y="3002372"/>
            <a:ext cx="2960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>
                <a:effectLst>
                  <a:glow rad="139700">
                    <a:schemeClr val="bg1"/>
                  </a:glow>
                </a:effectLst>
              </a:rPr>
              <a:t>=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300750" y="3515155"/>
            <a:ext cx="2960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>
                <a:effectLst>
                  <a:glow rad="139700">
                    <a:schemeClr val="bg1"/>
                  </a:glow>
                </a:effectLst>
              </a:rPr>
              <a:t>=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01881" y="5072905"/>
            <a:ext cx="77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...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9" t="21644" r="97645" b="67659"/>
          <a:stretch/>
        </p:blipFill>
        <p:spPr>
          <a:xfrm>
            <a:off x="1131248" y="5062272"/>
            <a:ext cx="276447" cy="34024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652" y="5085339"/>
            <a:ext cx="294759" cy="30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17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09" y="630382"/>
            <a:ext cx="78740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09" y="1239982"/>
            <a:ext cx="85598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351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50" y="2794000"/>
            <a:ext cx="7810500" cy="127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50" y="4064000"/>
            <a:ext cx="100838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350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3" y="2483387"/>
            <a:ext cx="9633857" cy="11778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3" y="3661229"/>
            <a:ext cx="10667247" cy="103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80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783039"/>
              </p:ext>
            </p:extLst>
          </p:nvPr>
        </p:nvGraphicFramePr>
        <p:xfrm>
          <a:off x="1612900" y="2451100"/>
          <a:ext cx="8837386" cy="19439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37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29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100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913" y="2543875"/>
            <a:ext cx="8966200" cy="177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34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987975"/>
              </p:ext>
            </p:extLst>
          </p:nvPr>
        </p:nvGraphicFramePr>
        <p:xfrm>
          <a:off x="121556" y="2767381"/>
          <a:ext cx="11732987" cy="21135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32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9348"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7997" marR="87997" marT="43999" marB="43999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9296"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7997" marR="87997" marT="43999" marB="4399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4911"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7997" marR="87997" marT="43999" marB="4399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57" y="2767380"/>
            <a:ext cx="11732985" cy="209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99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21" y="2168342"/>
            <a:ext cx="9663262" cy="12446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260785" y="2501659"/>
            <a:ext cx="1673524" cy="6901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260785" y="2497345"/>
            <a:ext cx="1673524" cy="6901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9364213" y="3482766"/>
            <a:ext cx="0" cy="6556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281053" y="4190945"/>
            <a:ext cx="4166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00000"/>
                </a:solidFill>
              </a:rPr>
              <a:t>total number of words in training text</a:t>
            </a:r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942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8" y="1618689"/>
            <a:ext cx="12087172" cy="2155405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533955"/>
              </p:ext>
            </p:extLst>
          </p:nvPr>
        </p:nvGraphicFramePr>
        <p:xfrm>
          <a:off x="54592" y="1634016"/>
          <a:ext cx="12064621" cy="20999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2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2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53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71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922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9546">
                <a:tc>
                  <a:txBody>
                    <a:bodyPr/>
                    <a:lstStyle/>
                    <a:p>
                      <a:r>
                        <a:rPr lang="en-US" sz="1800" b="1"/>
                        <a:t>Model</a:t>
                      </a:r>
                    </a:p>
                  </a:txBody>
                  <a:tcPr marL="87584" marR="87584" marT="43792" marB="43792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Probability</a:t>
                      </a:r>
                    </a:p>
                  </a:txBody>
                  <a:tcPr marL="87584" marR="87584" marT="43792" marB="43792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Estimate</a:t>
                      </a:r>
                    </a:p>
                  </a:txBody>
                  <a:tcPr marL="87584" marR="87584" marT="43792" marB="43792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# n-gram</a:t>
                      </a:r>
                    </a:p>
                  </a:txBody>
                  <a:tcPr marL="87584" marR="87584" marT="43792" marB="43792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#</a:t>
                      </a:r>
                      <a:r>
                        <a:rPr lang="en-US" sz="1800" b="1" baseline="0"/>
                        <a:t> (n-1)-gram</a:t>
                      </a:r>
                      <a:endParaRPr lang="en-US" sz="1800" b="1"/>
                    </a:p>
                  </a:txBody>
                  <a:tcPr marL="87584" marR="87584" marT="43792" marB="43792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Other n-grams with same context</a:t>
                      </a:r>
                    </a:p>
                  </a:txBody>
                  <a:tcPr marL="87584" marR="87584" marT="43792" marB="43792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608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7608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608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608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608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6658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851" y="977711"/>
            <a:ext cx="3439236" cy="8598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851" y="1837520"/>
            <a:ext cx="3492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22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893713"/>
              </p:ext>
            </p:extLst>
          </p:nvPr>
        </p:nvGraphicFramePr>
        <p:xfrm>
          <a:off x="1310186" y="719666"/>
          <a:ext cx="944425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89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7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76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Model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Number of unknown</a:t>
                      </a:r>
                      <a:r>
                        <a:rPr lang="en-US" sz="2400" b="1" baseline="0"/>
                        <a:t> n-grams</a:t>
                      </a:r>
                      <a:endParaRPr lang="en-US" sz="24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Percent</a:t>
                      </a:r>
                      <a:r>
                        <a:rPr lang="en-US" sz="2400" b="1" baseline="0"/>
                        <a:t> </a:t>
                      </a:r>
                      <a:r>
                        <a:rPr lang="en-US" sz="2400" b="1"/>
                        <a:t>of unknown</a:t>
                      </a:r>
                      <a:r>
                        <a:rPr lang="en-US" sz="2400" b="1" baseline="0"/>
                        <a:t> n-grams</a:t>
                      </a:r>
                      <a:endParaRPr lang="en-US" sz="24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Unigram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11500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3.2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Bigram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108509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30.7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Trigram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400"/>
                        <a:t>233681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66.2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4-gram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400"/>
                        <a:t>284413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80.5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5-gram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400"/>
                        <a:t>296048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83.8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570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958755"/>
            <a:ext cx="11785600" cy="4254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D8373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09" r="12406"/>
          <a:stretch/>
        </p:blipFill>
        <p:spPr>
          <a:xfrm>
            <a:off x="1241946" y="614243"/>
            <a:ext cx="668740" cy="88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96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9"/>
          <a:stretch/>
        </p:blipFill>
        <p:spPr>
          <a:xfrm>
            <a:off x="2190306" y="2019300"/>
            <a:ext cx="8300484" cy="27997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" r="97762"/>
          <a:stretch/>
        </p:blipFill>
        <p:spPr>
          <a:xfrm>
            <a:off x="1913860" y="2019299"/>
            <a:ext cx="276446" cy="279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13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581866"/>
              </p:ext>
            </p:extLst>
          </p:nvPr>
        </p:nvGraphicFramePr>
        <p:xfrm>
          <a:off x="1455999" y="4313290"/>
          <a:ext cx="7097696" cy="2104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1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96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22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7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72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72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8721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0696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141798"/>
              </p:ext>
            </p:extLst>
          </p:nvPr>
        </p:nvGraphicFramePr>
        <p:xfrm>
          <a:off x="1455999" y="1205490"/>
          <a:ext cx="7097696" cy="2104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1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96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22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7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72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72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8721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0696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003" y="1217065"/>
            <a:ext cx="7097692" cy="52010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3985B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9" r="17590"/>
          <a:stretch/>
        </p:blipFill>
        <p:spPr>
          <a:xfrm>
            <a:off x="1449152" y="590231"/>
            <a:ext cx="540000" cy="8274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3DA63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999" y="3690623"/>
            <a:ext cx="540000" cy="82475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293630" y="267198"/>
            <a:ext cx="85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3985BB"/>
                </a:solidFill>
              </a:rPr>
              <a:t>dev1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00477" y="3383809"/>
            <a:ext cx="85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2E9F2B"/>
                </a:solidFill>
              </a:rPr>
              <a:t>dev2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89911" y="830860"/>
            <a:ext cx="106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Models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89911" y="3988111"/>
            <a:ext cx="106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Models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908629" y="3278831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dev1_prob_matrix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08628" y="6394586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dev2_prob_matrix</a:t>
            </a:r>
          </a:p>
        </p:txBody>
      </p:sp>
    </p:spTree>
    <p:extLst>
      <p:ext uri="{BB962C8B-B14F-4D97-AF65-F5344CB8AC3E}">
        <p14:creationId xmlns:p14="http://schemas.microsoft.com/office/powerpoint/2010/main" val="653068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112270"/>
              </p:ext>
            </p:extLst>
          </p:nvPr>
        </p:nvGraphicFramePr>
        <p:xfrm>
          <a:off x="1946864" y="1799211"/>
          <a:ext cx="7097696" cy="35522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1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96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22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7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72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72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8721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6023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023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023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023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023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023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023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023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023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023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023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023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864" y="1799211"/>
            <a:ext cx="7104543" cy="35522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3985B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9" r="17590"/>
          <a:stretch/>
        </p:blipFill>
        <p:spPr>
          <a:xfrm>
            <a:off x="1940017" y="1168965"/>
            <a:ext cx="540000" cy="82744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3DA63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565" y="1168965"/>
            <a:ext cx="540000" cy="824758"/>
          </a:xfrm>
          <a:prstGeom prst="rect">
            <a:avLst/>
          </a:prstGeom>
        </p:spPr>
      </p:pic>
      <p:sp>
        <p:nvSpPr>
          <p:cNvPr id="18" name="Plus 17"/>
          <p:cNvSpPr/>
          <p:nvPr/>
        </p:nvSpPr>
        <p:spPr>
          <a:xfrm>
            <a:off x="2480017" y="1423686"/>
            <a:ext cx="375525" cy="375525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784495" y="851393"/>
            <a:ext cx="85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3985BB"/>
                </a:solidFill>
              </a:rPr>
              <a:t>dev1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22043" y="851392"/>
            <a:ext cx="85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2E9F2B"/>
                </a:solidFill>
              </a:rPr>
              <a:t>dev2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64473" y="1429879"/>
            <a:ext cx="106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Models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784495" y="5328337"/>
            <a:ext cx="768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dev_prob_matrix = np.vstack([dev1_prob_matrix, dev2_prob_matrix])</a:t>
            </a:r>
          </a:p>
        </p:txBody>
      </p:sp>
    </p:spTree>
    <p:extLst>
      <p:ext uri="{BB962C8B-B14F-4D97-AF65-F5344CB8AC3E}">
        <p14:creationId xmlns:p14="http://schemas.microsoft.com/office/powerpoint/2010/main" val="1034611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33" y="917220"/>
            <a:ext cx="5217449" cy="4647822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1957539">
            <a:off x="5532697" y="2695589"/>
            <a:ext cx="876782" cy="335666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9642461" flipV="1">
            <a:off x="5532697" y="4422145"/>
            <a:ext cx="876782" cy="335666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793" y="1410413"/>
            <a:ext cx="5629030" cy="366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80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5" y="3906306"/>
            <a:ext cx="3889093" cy="8279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725" y="613296"/>
            <a:ext cx="5185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Objective function (to be maximized)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725" y="3464310"/>
            <a:ext cx="2618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Constraint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9638"/>
            <a:ext cx="12192000" cy="214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97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682FD0F-9955-4710-8A21-D0817971F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553" y="1565402"/>
            <a:ext cx="2301209" cy="2294361"/>
          </a:xfrm>
          <a:prstGeom prst="rect">
            <a:avLst/>
          </a:prstGeom>
        </p:spPr>
      </p:pic>
      <p:pic>
        <p:nvPicPr>
          <p:cNvPr id="3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FECA014-55C5-4A7D-BAEB-7C72025B3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732" y="1565402"/>
            <a:ext cx="2301210" cy="2294361"/>
          </a:xfrm>
          <a:prstGeom prst="rect">
            <a:avLst/>
          </a:prstGeom>
        </p:spPr>
      </p:pic>
      <p:pic>
        <p:nvPicPr>
          <p:cNvPr id="4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D065DF3-B32D-430D-A529-B72AAEDF0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817" y="1565402"/>
            <a:ext cx="2301210" cy="2294361"/>
          </a:xfrm>
          <a:prstGeom prst="rect">
            <a:avLst/>
          </a:prstGeom>
        </p:spPr>
      </p:pic>
      <p:pic>
        <p:nvPicPr>
          <p:cNvPr id="5" name="Picture 1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1C62BE7-C045-465E-82DB-4E596DE42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675" y="1570388"/>
            <a:ext cx="2448049" cy="22843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5721" y="659801"/>
            <a:ext cx="1816262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b="1">
                <a:latin typeface="Arial Rounded MT Bold"/>
                <a:ea typeface="Arial Rounded MT Bold" charset="0"/>
                <a:cs typeface="Arial Rounded MT Bold" charset="0"/>
              </a:rPr>
              <a:t>1</a:t>
            </a:r>
          </a:p>
          <a:p>
            <a:pPr algn="ctr"/>
            <a:r>
              <a:rPr lang="en-US" sz="3000">
                <a:latin typeface="Arial Rounded MT Bold"/>
                <a:ea typeface="Arial Rounded MT Bold" charset="0"/>
                <a:cs typeface="Arial Rounded MT Bold" charset="0"/>
              </a:rPr>
              <a:t>Initialize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80308" y="649355"/>
            <a:ext cx="142101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b="1">
                <a:latin typeface="Arial Rounded MT Bold"/>
                <a:ea typeface="Arial Rounded MT Bold" charset="0"/>
                <a:cs typeface="Arial Rounded MT Bold" charset="0"/>
              </a:rPr>
              <a:t>2</a:t>
            </a:r>
          </a:p>
          <a:p>
            <a:pPr algn="ctr"/>
            <a:r>
              <a:rPr lang="en-US" sz="3000">
                <a:latin typeface="Arial Rounded MT Bold"/>
                <a:ea typeface="Arial Rounded MT Bold" charset="0"/>
                <a:cs typeface="Arial Rounded MT Bold" charset="0"/>
              </a:rPr>
              <a:t>E-step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31661" y="649356"/>
            <a:ext cx="1529171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b="1">
                <a:latin typeface="Arial Rounded MT Bold"/>
                <a:ea typeface="Arial Rounded MT Bold" charset="0"/>
                <a:cs typeface="Arial Rounded MT Bold" charset="0"/>
              </a:rPr>
              <a:t>3</a:t>
            </a:r>
          </a:p>
          <a:p>
            <a:pPr algn="ctr"/>
            <a:r>
              <a:rPr lang="en-US" sz="3000">
                <a:latin typeface="Arial Rounded MT Bold"/>
                <a:ea typeface="Arial Rounded MT Bold" charset="0"/>
                <a:cs typeface="Arial Rounded MT Bold" charset="0"/>
              </a:rPr>
              <a:t>M-step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918814" y="649355"/>
            <a:ext cx="167205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b="1">
                <a:latin typeface="Arial Rounded MT Bold"/>
                <a:ea typeface="Arial Rounded MT Bold" charset="0"/>
                <a:cs typeface="Arial Rounded MT Bold" charset="0"/>
              </a:rPr>
              <a:t>4</a:t>
            </a:r>
          </a:p>
          <a:p>
            <a:pPr algn="ctr"/>
            <a:r>
              <a:rPr lang="en-US" sz="3000">
                <a:latin typeface="Arial Rounded MT Bold"/>
                <a:ea typeface="Arial Rounded MT Bold" charset="0"/>
                <a:cs typeface="Arial Rounded MT Bold" charset="0"/>
              </a:rPr>
              <a:t>Repeat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2911647" y="2407989"/>
            <a:ext cx="497194" cy="335666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5" name="Right Arrow 14"/>
          <p:cNvSpPr/>
          <p:nvPr/>
        </p:nvSpPr>
        <p:spPr>
          <a:xfrm>
            <a:off x="5936864" y="2407989"/>
            <a:ext cx="497194" cy="335666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6" name="Right Arrow 15"/>
          <p:cNvSpPr/>
          <p:nvPr/>
        </p:nvSpPr>
        <p:spPr>
          <a:xfrm>
            <a:off x="8962081" y="2407989"/>
            <a:ext cx="497194" cy="335666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4E0701-397E-4C28-9C7D-2E4EC014F2A3}"/>
              </a:ext>
            </a:extLst>
          </p:cNvPr>
          <p:cNvCxnSpPr/>
          <p:nvPr/>
        </p:nvCxnSpPr>
        <p:spPr>
          <a:xfrm flipV="1">
            <a:off x="3943570" y="2741976"/>
            <a:ext cx="2677" cy="3313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C7DE46F-A809-4698-B673-93F3BCF2D389}"/>
              </a:ext>
            </a:extLst>
          </p:cNvPr>
          <p:cNvCxnSpPr>
            <a:cxnSpLocks/>
          </p:cNvCxnSpPr>
          <p:nvPr/>
        </p:nvCxnSpPr>
        <p:spPr>
          <a:xfrm>
            <a:off x="3943569" y="2362156"/>
            <a:ext cx="2677" cy="3313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7236CE3-7076-4FDD-AB81-09272909558E}"/>
              </a:ext>
            </a:extLst>
          </p:cNvPr>
          <p:cNvSpPr txBox="1"/>
          <p:nvPr/>
        </p:nvSpPr>
        <p:spPr>
          <a:xfrm>
            <a:off x="3831192" y="2560599"/>
            <a:ext cx="7302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tight</a:t>
            </a:r>
            <a:endParaRPr lang="en-US" sz="1400">
              <a:solidFill>
                <a:srgbClr val="C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6861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025" y="2634172"/>
            <a:ext cx="6598728" cy="12446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6907021" y="3878772"/>
            <a:ext cx="0" cy="6556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677092" y="4548518"/>
            <a:ext cx="44598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00000"/>
                </a:solidFill>
              </a:rPr>
              <a:t>unigram vocabulary size</a:t>
            </a:r>
          </a:p>
          <a:p>
            <a:pPr algn="ctr"/>
            <a:r>
              <a:rPr lang="en-US">
                <a:solidFill>
                  <a:srgbClr val="C00000"/>
                </a:solidFill>
              </a:rPr>
              <a:t>(number of unique unigrams in training text)</a:t>
            </a:r>
          </a:p>
        </p:txBody>
      </p:sp>
    </p:spTree>
    <p:extLst>
      <p:ext uri="{BB962C8B-B14F-4D97-AF65-F5344CB8AC3E}">
        <p14:creationId xmlns:p14="http://schemas.microsoft.com/office/powerpoint/2010/main" val="13049586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A14C506-71D0-4049-AB99-C826B61D5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003" y="2627560"/>
            <a:ext cx="2743199" cy="25598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C8D8BC-3D8C-4D00-9B8E-1E7F88C89A85}"/>
              </a:ext>
            </a:extLst>
          </p:cNvPr>
          <p:cNvSpPr txBox="1"/>
          <p:nvPr/>
        </p:nvSpPr>
        <p:spPr>
          <a:xfrm>
            <a:off x="1147152" y="3596821"/>
            <a:ext cx="7302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rgbClr val="C00000"/>
                </a:solidFill>
              </a:rPr>
              <a:t>A</a:t>
            </a:r>
            <a:endParaRPr lang="en-US" b="1">
              <a:solidFill>
                <a:srgbClr val="C00000"/>
              </a:solidFill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9969D7-9861-49CA-99F0-76537F3BF0C6}"/>
              </a:ext>
            </a:extLst>
          </p:cNvPr>
          <p:cNvSpPr txBox="1"/>
          <p:nvPr/>
        </p:nvSpPr>
        <p:spPr>
          <a:xfrm>
            <a:off x="1164874" y="3889214"/>
            <a:ext cx="7302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rgbClr val="C00000"/>
                </a:solidFill>
              </a:rPr>
              <a:t>A'</a:t>
            </a:r>
            <a:endParaRPr lang="en-US" b="1">
              <a:solidFill>
                <a:srgbClr val="C00000"/>
              </a:solidFill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DA774-44E0-401E-9CE5-8C9013F1E564}"/>
              </a:ext>
            </a:extLst>
          </p:cNvPr>
          <p:cNvSpPr txBox="1"/>
          <p:nvPr/>
        </p:nvSpPr>
        <p:spPr>
          <a:xfrm>
            <a:off x="2174966" y="3587958"/>
            <a:ext cx="7302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rgbClr val="C00000"/>
                </a:solidFill>
              </a:rPr>
              <a:t>B'</a:t>
            </a:r>
            <a:endParaRPr lang="en-US" b="1">
              <a:solidFill>
                <a:srgbClr val="C00000"/>
              </a:solidFill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00AF41-C7FC-4BEE-9975-7530994752E1}"/>
              </a:ext>
            </a:extLst>
          </p:cNvPr>
          <p:cNvSpPr txBox="1"/>
          <p:nvPr/>
        </p:nvSpPr>
        <p:spPr>
          <a:xfrm>
            <a:off x="2157245" y="3242400"/>
            <a:ext cx="7302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rgbClr val="C00000"/>
                </a:solidFill>
              </a:rPr>
              <a:t>B</a:t>
            </a:r>
            <a:endParaRPr lang="en-US" b="1">
              <a:cs typeface="Calibri"/>
            </a:endParaRPr>
          </a:p>
        </p:txBody>
      </p:sp>
      <p:pic>
        <p:nvPicPr>
          <p:cNvPr id="3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DFCFC59-8E93-499D-838F-90E2C4FEC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632" y="2636420"/>
            <a:ext cx="2743200" cy="25598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9B9695-C421-4354-B63E-E22E52FBBE7C}"/>
              </a:ext>
            </a:extLst>
          </p:cNvPr>
          <p:cNvSpPr txBox="1"/>
          <p:nvPr/>
        </p:nvSpPr>
        <p:spPr>
          <a:xfrm>
            <a:off x="4522988" y="3632262"/>
            <a:ext cx="7302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rgbClr val="C00000"/>
                </a:solidFill>
              </a:rPr>
              <a:t>A</a:t>
            </a:r>
            <a:endParaRPr lang="en-US" b="1">
              <a:solidFill>
                <a:srgbClr val="C00000"/>
              </a:solidFill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EDC8C0-44AB-4EA4-97A3-1B65588972FD}"/>
              </a:ext>
            </a:extLst>
          </p:cNvPr>
          <p:cNvSpPr txBox="1"/>
          <p:nvPr/>
        </p:nvSpPr>
        <p:spPr>
          <a:xfrm>
            <a:off x="4567291" y="4305654"/>
            <a:ext cx="7302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rgbClr val="C00000"/>
                </a:solidFill>
              </a:rPr>
              <a:t>A'</a:t>
            </a:r>
            <a:endParaRPr lang="en-US" b="1">
              <a:solidFill>
                <a:srgbClr val="C00000"/>
              </a:solidFill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F1396-1B03-419E-BCBC-F3F3444E5108}"/>
              </a:ext>
            </a:extLst>
          </p:cNvPr>
          <p:cNvSpPr txBox="1"/>
          <p:nvPr/>
        </p:nvSpPr>
        <p:spPr>
          <a:xfrm>
            <a:off x="4434384" y="4287932"/>
            <a:ext cx="7302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rgbClr val="C00000"/>
                </a:solidFill>
              </a:rPr>
              <a:t>B'</a:t>
            </a:r>
            <a:endParaRPr lang="en-US" b="1">
              <a:solidFill>
                <a:srgbClr val="C00000"/>
              </a:solidFill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D52F5C-DDBB-49CD-AD88-9C087A174A09}"/>
              </a:ext>
            </a:extLst>
          </p:cNvPr>
          <p:cNvSpPr txBox="1"/>
          <p:nvPr/>
        </p:nvSpPr>
        <p:spPr>
          <a:xfrm>
            <a:off x="4407801" y="3720865"/>
            <a:ext cx="7302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rgbClr val="C00000"/>
                </a:solidFill>
              </a:rPr>
              <a:t>B</a:t>
            </a:r>
            <a:endParaRPr lang="en-US" b="1"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9AB0FA-2E93-49E2-B1E3-EBCAFD0B08A5}"/>
              </a:ext>
            </a:extLst>
          </p:cNvPr>
          <p:cNvSpPr txBox="1"/>
          <p:nvPr/>
        </p:nvSpPr>
        <p:spPr>
          <a:xfrm>
            <a:off x="1181321" y="1331950"/>
            <a:ext cx="2043224" cy="120032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00B050"/>
                </a:solidFill>
              </a:rPr>
              <a:t>Tight </a:t>
            </a:r>
            <a:r>
              <a:rPr lang="en-US" b="1"/>
              <a:t>lower bound</a:t>
            </a:r>
            <a:endParaRPr lang="en-US" b="1">
              <a:cs typeface="Calibri" panose="020F0502020204030204"/>
            </a:endParaRPr>
          </a:p>
          <a:p>
            <a:r>
              <a:rPr lang="en-US"/>
              <a:t>A  </a:t>
            </a:r>
            <a:r>
              <a:rPr lang="en-US">
                <a:solidFill>
                  <a:srgbClr val="00B050"/>
                </a:solidFill>
              </a:rPr>
              <a:t>=</a:t>
            </a:r>
            <a:r>
              <a:rPr lang="en-US"/>
              <a:t> A'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A' &lt; B'            A </a:t>
            </a:r>
            <a:r>
              <a:rPr lang="en-US">
                <a:solidFill>
                  <a:srgbClr val="00B050"/>
                </a:solidFill>
                <a:cs typeface="Calibri"/>
              </a:rPr>
              <a:t>&lt;</a:t>
            </a:r>
            <a:r>
              <a:rPr lang="en-US">
                <a:cs typeface="Calibri"/>
              </a:rPr>
              <a:t> B</a:t>
            </a:r>
          </a:p>
          <a:p>
            <a:r>
              <a:rPr lang="en-US">
                <a:cs typeface="Calibri"/>
              </a:rPr>
              <a:t>B' &lt; B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74E3BB7-F5BB-49B6-8CD8-B62405A42340}"/>
              </a:ext>
            </a:extLst>
          </p:cNvPr>
          <p:cNvSpPr/>
          <p:nvPr/>
        </p:nvSpPr>
        <p:spPr>
          <a:xfrm>
            <a:off x="1996155" y="1897485"/>
            <a:ext cx="336699" cy="336698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543B8B-A48E-4B16-855A-FE20C2FB0333}"/>
              </a:ext>
            </a:extLst>
          </p:cNvPr>
          <p:cNvSpPr txBox="1"/>
          <p:nvPr/>
        </p:nvSpPr>
        <p:spPr>
          <a:xfrm>
            <a:off x="4566018" y="1331949"/>
            <a:ext cx="2043224" cy="120032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C00000"/>
                </a:solidFill>
                <a:ea typeface="+mn-lt"/>
                <a:cs typeface="+mn-lt"/>
              </a:rPr>
              <a:t>Loose </a:t>
            </a:r>
            <a:r>
              <a:rPr lang="en-US" b="1">
                <a:ea typeface="+mn-lt"/>
                <a:cs typeface="+mn-lt"/>
              </a:rPr>
              <a:t>lower bound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A 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≠</a:t>
            </a:r>
            <a:r>
              <a:rPr lang="en-US">
                <a:ea typeface="+mn-lt"/>
                <a:cs typeface="+mn-lt"/>
              </a:rPr>
              <a:t> A'</a:t>
            </a:r>
          </a:p>
          <a:p>
            <a:r>
              <a:rPr lang="en-US">
                <a:ea typeface="+mn-lt"/>
                <a:cs typeface="+mn-lt"/>
              </a:rPr>
              <a:t>A' &lt; B'            A </a:t>
            </a:r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&gt;</a:t>
            </a:r>
            <a:r>
              <a:rPr lang="en-US">
                <a:ea typeface="+mn-lt"/>
                <a:cs typeface="+mn-lt"/>
              </a:rPr>
              <a:t> B</a:t>
            </a:r>
          </a:p>
          <a:p>
            <a:r>
              <a:rPr lang="en-US">
                <a:ea typeface="+mn-lt"/>
                <a:cs typeface="+mn-lt"/>
              </a:rPr>
              <a:t>B' &lt; B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E8B6D36-9EDB-4E00-93B8-65B8FCD53327}"/>
              </a:ext>
            </a:extLst>
          </p:cNvPr>
          <p:cNvSpPr/>
          <p:nvPr/>
        </p:nvSpPr>
        <p:spPr>
          <a:xfrm>
            <a:off x="5380852" y="1879764"/>
            <a:ext cx="336699" cy="336698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2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A68CAD6E-A0DF-4472-937F-8A2B0E6EDB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074" b="719"/>
          <a:stretch/>
        </p:blipFill>
        <p:spPr>
          <a:xfrm>
            <a:off x="1995376" y="5179791"/>
            <a:ext cx="755637" cy="716013"/>
          </a:xfrm>
          <a:prstGeom prst="rect">
            <a:avLst/>
          </a:prstGeom>
        </p:spPr>
      </p:pic>
      <p:pic>
        <p:nvPicPr>
          <p:cNvPr id="23" name="Picture 22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83CA957F-DFDE-4F00-B461-EFD01ADBAB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591" r="-552" b="1235"/>
          <a:stretch/>
        </p:blipFill>
        <p:spPr>
          <a:xfrm>
            <a:off x="5380073" y="5179791"/>
            <a:ext cx="756207" cy="71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8525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close up of a mans face&#10;&#10;Description automatically generated">
            <a:extLst>
              <a:ext uri="{FF2B5EF4-FFF2-40B4-BE49-F238E27FC236}">
                <a16:creationId xmlns:a16="http://schemas.microsoft.com/office/drawing/2014/main" id="{F055BFF9-925C-4F45-A0F9-73D0C5B0A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5" y="1817930"/>
            <a:ext cx="2743199" cy="2517289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2005BF9-A769-4684-9D48-B54E79FF2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437" y="1624135"/>
            <a:ext cx="190500" cy="24765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D3431BA-1F92-4199-AC20-90527BB7C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1052" y="1624135"/>
            <a:ext cx="190500" cy="24765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60B085E-3A07-4265-8FC4-5BC51088E7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573" y="1624135"/>
            <a:ext cx="819150" cy="24765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65A9CF04-C8CC-4DFA-BE98-7BBDA64083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0902" y="3421673"/>
            <a:ext cx="523875" cy="24765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53D49D08-84AC-4F3C-892C-8C24A18181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9518" y="2151673"/>
            <a:ext cx="523875" cy="24765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5E1CCAB3-8877-424D-917D-2B115CE2E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6731" y="2669443"/>
            <a:ext cx="1152525" cy="24765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0ACC3BF7-61BD-4D89-B446-CADED497B9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6121" y="2855057"/>
            <a:ext cx="1485900" cy="24765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4C3895C9-B2A5-4F62-A4F8-6755DE9763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10100" y="1336541"/>
            <a:ext cx="3086100" cy="2701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B4304039-4B65-431D-9B62-C23F3FB2A6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10100" y="980072"/>
            <a:ext cx="1847850" cy="259182"/>
          </a:xfrm>
          <a:prstGeom prst="rect">
            <a:avLst/>
          </a:prstGeom>
        </p:spPr>
      </p:pic>
      <p:sp>
        <p:nvSpPr>
          <p:cNvPr id="16" name="TextBox 3">
            <a:extLst>
              <a:ext uri="{FF2B5EF4-FFF2-40B4-BE49-F238E27FC236}">
                <a16:creationId xmlns:a16="http://schemas.microsoft.com/office/drawing/2014/main" id="{74798291-240B-4739-A5C6-E95F63F5A094}"/>
              </a:ext>
            </a:extLst>
          </p:cNvPr>
          <p:cNvSpPr txBox="1"/>
          <p:nvPr/>
        </p:nvSpPr>
        <p:spPr>
          <a:xfrm>
            <a:off x="3762375" y="923925"/>
            <a:ext cx="9906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/>
              <a:t>Given:</a:t>
            </a:r>
            <a:endParaRPr lang="en-US" b="1">
              <a:cs typeface="Calibri"/>
            </a:endParaRP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B567970B-9629-4D5F-9FD3-5E066625727B}"/>
              </a:ext>
            </a:extLst>
          </p:cNvPr>
          <p:cNvSpPr txBox="1"/>
          <p:nvPr/>
        </p:nvSpPr>
        <p:spPr>
          <a:xfrm>
            <a:off x="2562224" y="1285875"/>
            <a:ext cx="210502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Jensen's inequality:</a:t>
            </a:r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982C53E-60C2-41F4-94EE-3CF576EDD3FA}"/>
              </a:ext>
            </a:extLst>
          </p:cNvPr>
          <p:cNvCxnSpPr/>
          <p:nvPr/>
        </p:nvCxnSpPr>
        <p:spPr>
          <a:xfrm flipH="1">
            <a:off x="4848225" y="2809875"/>
            <a:ext cx="65722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4ED1DC7-15AB-4A81-BD06-F8C3FAE3E8D7}"/>
              </a:ext>
            </a:extLst>
          </p:cNvPr>
          <p:cNvSpPr txBox="1"/>
          <p:nvPr/>
        </p:nvSpPr>
        <p:spPr>
          <a:xfrm>
            <a:off x="5467350" y="2667000"/>
            <a:ext cx="34861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solidFill>
                  <a:srgbClr val="C00000"/>
                </a:solidFill>
              </a:rPr>
              <a:t>function </a:t>
            </a:r>
            <a:r>
              <a:rPr lang="en-US" sz="1400">
                <a:solidFill>
                  <a:srgbClr val="C00000"/>
                </a:solidFill>
              </a:rPr>
              <a:t>of weighted combination</a:t>
            </a:r>
            <a:endParaRPr lang="en-US" sz="1400">
              <a:solidFill>
                <a:srgbClr val="C00000"/>
              </a:solidFill>
              <a:cs typeface="Calibri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3816FB1-8887-4927-99F9-C5EB9A41F635}"/>
              </a:ext>
            </a:extLst>
          </p:cNvPr>
          <p:cNvCxnSpPr>
            <a:cxnSpLocks/>
          </p:cNvCxnSpPr>
          <p:nvPr/>
        </p:nvCxnSpPr>
        <p:spPr>
          <a:xfrm flipH="1">
            <a:off x="5172074" y="3000375"/>
            <a:ext cx="3429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A11EE48-BB27-44D7-ABEF-186C98771AA8}"/>
              </a:ext>
            </a:extLst>
          </p:cNvPr>
          <p:cNvSpPr txBox="1"/>
          <p:nvPr/>
        </p:nvSpPr>
        <p:spPr>
          <a:xfrm>
            <a:off x="5467350" y="2847975"/>
            <a:ext cx="34861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C00000"/>
                </a:solidFill>
              </a:rPr>
              <a:t>weighted combination of </a:t>
            </a:r>
            <a:r>
              <a:rPr lang="en-US" sz="1400" b="1">
                <a:solidFill>
                  <a:srgbClr val="C00000"/>
                </a:solidFill>
              </a:rPr>
              <a:t>function</a:t>
            </a:r>
            <a:endParaRPr lang="en-US" sz="1400">
              <a:solidFill>
                <a:srgbClr val="C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29170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BEB43C7A-6FF7-482E-A55E-1AA50E945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2160950"/>
            <a:ext cx="5819775" cy="113592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9F71EC-FE03-4780-9859-5AB6A8AF4DD9}"/>
              </a:ext>
            </a:extLst>
          </p:cNvPr>
          <p:cNvCxnSpPr/>
          <p:nvPr/>
        </p:nvCxnSpPr>
        <p:spPr>
          <a:xfrm flipH="1">
            <a:off x="6010275" y="2486025"/>
            <a:ext cx="73342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BDD826A-AFB4-4633-8A8E-EB51177EF396}"/>
              </a:ext>
            </a:extLst>
          </p:cNvPr>
          <p:cNvSpPr txBox="1"/>
          <p:nvPr/>
        </p:nvSpPr>
        <p:spPr>
          <a:xfrm>
            <a:off x="6705600" y="2343150"/>
            <a:ext cx="34861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solidFill>
                  <a:srgbClr val="C00000"/>
                </a:solidFill>
              </a:rPr>
              <a:t>function </a:t>
            </a:r>
            <a:r>
              <a:rPr lang="en-US" sz="1400">
                <a:solidFill>
                  <a:srgbClr val="C00000"/>
                </a:solidFill>
              </a:rPr>
              <a:t>of weighted combination</a:t>
            </a:r>
            <a:endParaRPr lang="en-US" sz="1400">
              <a:solidFill>
                <a:srgbClr val="C00000"/>
              </a:solidFill>
              <a:cs typeface="Calibri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EB762AA-019C-43C4-BCC4-EFDC4876E26D}"/>
              </a:ext>
            </a:extLst>
          </p:cNvPr>
          <p:cNvCxnSpPr>
            <a:cxnSpLocks/>
          </p:cNvCxnSpPr>
          <p:nvPr/>
        </p:nvCxnSpPr>
        <p:spPr>
          <a:xfrm flipH="1">
            <a:off x="6410324" y="3019425"/>
            <a:ext cx="3429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E928B69-54C4-4063-944C-A91378E9D441}"/>
              </a:ext>
            </a:extLst>
          </p:cNvPr>
          <p:cNvSpPr txBox="1"/>
          <p:nvPr/>
        </p:nvSpPr>
        <p:spPr>
          <a:xfrm>
            <a:off x="6705600" y="2867025"/>
            <a:ext cx="34861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C00000"/>
                </a:solidFill>
              </a:rPr>
              <a:t>weighted combination of </a:t>
            </a:r>
            <a:r>
              <a:rPr lang="en-US" sz="1400" b="1">
                <a:solidFill>
                  <a:srgbClr val="C00000"/>
                </a:solidFill>
              </a:rPr>
              <a:t>function</a:t>
            </a:r>
            <a:endParaRPr lang="en-US" sz="1400">
              <a:solidFill>
                <a:srgbClr val="C00000"/>
              </a:solidFill>
              <a:cs typeface="Calibri"/>
            </a:endParaRP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41FE244C-D1B3-4B99-BB1A-410CE8948113}"/>
              </a:ext>
            </a:extLst>
          </p:cNvPr>
          <p:cNvSpPr/>
          <p:nvPr/>
        </p:nvSpPr>
        <p:spPr>
          <a:xfrm rot="5400000">
            <a:off x="3879914" y="985837"/>
            <a:ext cx="104775" cy="4781550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B109C7-52E2-4978-831F-B31B1AE8205E}"/>
              </a:ext>
            </a:extLst>
          </p:cNvPr>
          <p:cNvSpPr txBox="1"/>
          <p:nvPr/>
        </p:nvSpPr>
        <p:spPr>
          <a:xfrm>
            <a:off x="2305050" y="3429000"/>
            <a:ext cx="34861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7F7F7F"/>
                </a:solidFill>
              </a:rPr>
              <a:t>lower bound of objective function</a:t>
            </a:r>
            <a:endParaRPr lang="en-US">
              <a:solidFill>
                <a:srgbClr val="7F7F7F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282533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82086C87-8147-44DF-BBDE-5871D7259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275" y="2842821"/>
            <a:ext cx="6686550" cy="619909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EA85A529-0293-4482-98D0-A8E380DD88B3}"/>
              </a:ext>
            </a:extLst>
          </p:cNvPr>
          <p:cNvSpPr/>
          <p:nvPr/>
        </p:nvSpPr>
        <p:spPr>
          <a:xfrm rot="5400000">
            <a:off x="6999352" y="1485900"/>
            <a:ext cx="123825" cy="4295775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728FDC-ACB7-428E-AF16-31304AB120C4}"/>
              </a:ext>
            </a:extLst>
          </p:cNvPr>
          <p:cNvSpPr txBox="1"/>
          <p:nvPr/>
        </p:nvSpPr>
        <p:spPr>
          <a:xfrm>
            <a:off x="5314950" y="3676650"/>
            <a:ext cx="34861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7F7F7F"/>
                </a:solidFill>
              </a:rPr>
              <a:t>weighted combination of two logarithms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201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B922D0-9871-4C3B-875E-ECCEE559C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550" y="2058230"/>
            <a:ext cx="2743200" cy="25637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AF4E60-DD86-4C3D-9F02-2D81C50ED65D}"/>
              </a:ext>
            </a:extLst>
          </p:cNvPr>
          <p:cNvSpPr txBox="1"/>
          <p:nvPr/>
        </p:nvSpPr>
        <p:spPr>
          <a:xfrm>
            <a:off x="3641725" y="5146675"/>
            <a:ext cx="9271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latin typeface="DejaVu Sans"/>
                <a:cs typeface="Calibri"/>
              </a:rPr>
              <a:t>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968139-76B0-4E14-9A79-56D4EFD3F548}"/>
              </a:ext>
            </a:extLst>
          </p:cNvPr>
          <p:cNvSpPr txBox="1"/>
          <p:nvPr/>
        </p:nvSpPr>
        <p:spPr>
          <a:xfrm rot="16200000">
            <a:off x="1749425" y="3230691"/>
            <a:ext cx="14859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latin typeface="Dejavu Sans"/>
                <a:cs typeface="Calibri"/>
              </a:rPr>
              <a:t>Probability</a:t>
            </a:r>
            <a:endParaRPr lang="en-US" sz="1200">
              <a:latin typeface="Dejavu Sans"/>
            </a:endParaRPr>
          </a:p>
        </p:txBody>
      </p:sp>
      <p:pic>
        <p:nvPicPr>
          <p:cNvPr id="13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EEDCAE-E371-4AA6-B390-0AE079A75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2211582"/>
            <a:ext cx="2743200" cy="1355335"/>
          </a:xfrm>
          <a:prstGeom prst="rect">
            <a:avLst/>
          </a:prstGeom>
        </p:spPr>
      </p:pic>
      <p:pic>
        <p:nvPicPr>
          <p:cNvPr id="15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BDE130F5-F1EA-47C1-AFAA-887E8964F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475" y="3897285"/>
            <a:ext cx="4391025" cy="5366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A09E4EB-DDED-4F91-88C9-8224E1D89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6113" y="3457575"/>
            <a:ext cx="676275" cy="247650"/>
          </a:xfrm>
          <a:prstGeom prst="rect">
            <a:avLst/>
          </a:prstGeom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EB3AA224-077C-438E-8C5C-EE42B7F7F5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6263" y="2628900"/>
            <a:ext cx="676275" cy="247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89A3A3-33AD-4165-965C-92A147494FCF}"/>
              </a:ext>
            </a:extLst>
          </p:cNvPr>
          <p:cNvSpPr txBox="1"/>
          <p:nvPr/>
        </p:nvSpPr>
        <p:spPr>
          <a:xfrm>
            <a:off x="5505450" y="19240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Distribution of Z</a:t>
            </a:r>
            <a:endParaRPr lang="en-US" b="1"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EC3C03-295C-488A-AC85-2EB16D674374}"/>
              </a:ext>
            </a:extLst>
          </p:cNvPr>
          <p:cNvSpPr txBox="1"/>
          <p:nvPr/>
        </p:nvSpPr>
        <p:spPr>
          <a:xfrm>
            <a:off x="5534025" y="352424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Expectation of Z</a:t>
            </a:r>
            <a:endParaRPr lang="en-US"/>
          </a:p>
        </p:txBody>
      </p:sp>
      <p:pic>
        <p:nvPicPr>
          <p:cNvPr id="9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051DE878-2534-4487-BEC0-E24AC62AE1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0" y="4559270"/>
            <a:ext cx="1285875" cy="558860"/>
          </a:xfrm>
          <a:prstGeom prst="rect">
            <a:avLst/>
          </a:prstGeom>
        </p:spPr>
      </p:pic>
      <p:pic>
        <p:nvPicPr>
          <p:cNvPr id="16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4DCFB1AF-A93F-424F-B3E0-427931025D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9075" y="4559270"/>
            <a:ext cx="1285875" cy="55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43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C7AA03D-EFDD-4C8A-99C0-11CA0F37B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941972"/>
            <a:ext cx="2743200" cy="6497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5BA67B-F25F-4611-8276-F7FBB396C7B4}"/>
              </a:ext>
            </a:extLst>
          </p:cNvPr>
          <p:cNvSpPr txBox="1"/>
          <p:nvPr/>
        </p:nvSpPr>
        <p:spPr>
          <a:xfrm>
            <a:off x="1352550" y="5715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At iteration k</a:t>
            </a:r>
            <a:endParaRPr lang="en-US" b="1">
              <a:cs typeface="Calibri"/>
            </a:endParaRPr>
          </a:p>
        </p:txBody>
      </p:sp>
      <p:pic>
        <p:nvPicPr>
          <p:cNvPr id="6" name="Picture 6" descr="A picture containing food, shirt&#10;&#10;Description automatically generated">
            <a:extLst>
              <a:ext uri="{FF2B5EF4-FFF2-40B4-BE49-F238E27FC236}">
                <a16:creationId xmlns:a16="http://schemas.microsoft.com/office/drawing/2014/main" id="{9536C1AC-108F-42CE-8DF0-B8FE3B554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939" y="2631135"/>
            <a:ext cx="8673122" cy="9509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E20EEC-D87B-4C6C-8C5E-2F69B7D39E37}"/>
              </a:ext>
            </a:extLst>
          </p:cNvPr>
          <p:cNvSpPr txBox="1"/>
          <p:nvPr/>
        </p:nvSpPr>
        <p:spPr>
          <a:xfrm>
            <a:off x="2507103" y="1977781"/>
            <a:ext cx="300591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b="1"/>
              <a:t>LHS</a:t>
            </a:r>
            <a:endParaRPr lang="en-US" b="1">
              <a:cs typeface="Calibri"/>
            </a:endParaRPr>
          </a:p>
          <a:p>
            <a:pPr algn="r"/>
            <a:r>
              <a:rPr lang="en-US" u="sng">
                <a:cs typeface="Calibri"/>
              </a:rPr>
              <a:t>Objective function at iteration 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AF8175-B66B-497D-AF9D-CB51C2062813}"/>
              </a:ext>
            </a:extLst>
          </p:cNvPr>
          <p:cNvSpPr txBox="1"/>
          <p:nvPr/>
        </p:nvSpPr>
        <p:spPr>
          <a:xfrm>
            <a:off x="5790222" y="1977781"/>
            <a:ext cx="183759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RHS</a:t>
            </a:r>
            <a:endParaRPr lang="en-US">
              <a:cs typeface="Calibri" panose="020F0502020204030204"/>
            </a:endParaRPr>
          </a:p>
          <a:p>
            <a:r>
              <a:rPr lang="en-US" u="sng">
                <a:cs typeface="Calibri"/>
              </a:rPr>
              <a:t>Lower bound</a:t>
            </a:r>
          </a:p>
        </p:txBody>
      </p:sp>
    </p:spTree>
    <p:extLst>
      <p:ext uri="{BB962C8B-B14F-4D97-AF65-F5344CB8AC3E}">
        <p14:creationId xmlns:p14="http://schemas.microsoft.com/office/powerpoint/2010/main" val="16811083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0A675DBE-5B27-4FFF-8FA5-0812CE7F8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699" y="1324707"/>
            <a:ext cx="927834" cy="33997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B5B6534-9044-437D-973E-78A361FF1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988" y="2760783"/>
            <a:ext cx="970331" cy="339970"/>
          </a:xfrm>
          <a:prstGeom prst="rect">
            <a:avLst/>
          </a:prstGeom>
        </p:spPr>
      </p:pic>
      <p:pic>
        <p:nvPicPr>
          <p:cNvPr id="8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BE40697C-E2BA-4126-932C-017878547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679" y="1198363"/>
            <a:ext cx="2478796" cy="280042"/>
          </a:xfrm>
          <a:prstGeom prst="rect">
            <a:avLst/>
          </a:prstGeom>
        </p:spPr>
      </p:pic>
      <p:pic>
        <p:nvPicPr>
          <p:cNvPr id="9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0C171965-5FCB-44F3-A7A0-0C080EAFFC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0420" y="2685401"/>
            <a:ext cx="2474160" cy="275816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BF144685-7AAE-40EE-86D1-784449E4B2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2599" y="1324707"/>
            <a:ext cx="632802" cy="3399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8ECA92-D3AE-4CE1-8D46-0B9811D2CB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2599" y="2760783"/>
            <a:ext cx="632802" cy="33997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7E486B1-B400-4F6D-93D1-397C18A71E82}"/>
              </a:ext>
            </a:extLst>
          </p:cNvPr>
          <p:cNvCxnSpPr/>
          <p:nvPr/>
        </p:nvCxnSpPr>
        <p:spPr>
          <a:xfrm flipV="1">
            <a:off x="3198934" y="1485412"/>
            <a:ext cx="894862" cy="707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8D1DD3-2787-4F4E-BE40-0E058664640B}"/>
              </a:ext>
            </a:extLst>
          </p:cNvPr>
          <p:cNvCxnSpPr>
            <a:cxnSpLocks/>
          </p:cNvCxnSpPr>
          <p:nvPr/>
        </p:nvCxnSpPr>
        <p:spPr>
          <a:xfrm>
            <a:off x="3198934" y="2188796"/>
            <a:ext cx="894862" cy="707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333ED4-3137-454F-A000-CED25DA75627}"/>
              </a:ext>
            </a:extLst>
          </p:cNvPr>
          <p:cNvCxnSpPr/>
          <p:nvPr/>
        </p:nvCxnSpPr>
        <p:spPr>
          <a:xfrm flipV="1">
            <a:off x="5197963" y="1491518"/>
            <a:ext cx="2936631" cy="3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D540E55-B263-42B7-86B1-2315357CB648}"/>
              </a:ext>
            </a:extLst>
          </p:cNvPr>
          <p:cNvCxnSpPr>
            <a:cxnSpLocks/>
          </p:cNvCxnSpPr>
          <p:nvPr/>
        </p:nvCxnSpPr>
        <p:spPr>
          <a:xfrm flipV="1">
            <a:off x="5197962" y="2976441"/>
            <a:ext cx="2936631" cy="3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C7E3C067-A0DF-4ED8-9C96-A336C07D91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5648" y="1496523"/>
            <a:ext cx="1397242" cy="308952"/>
          </a:xfrm>
          <a:prstGeom prst="rect">
            <a:avLst/>
          </a:prstGeom>
        </p:spPr>
      </p:pic>
      <p:pic>
        <p:nvPicPr>
          <p:cNvPr id="20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7C86ED60-59C0-4095-98CE-0F85E19541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4060" y="2541831"/>
            <a:ext cx="1430651" cy="308954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911A1BBF-49CC-4CCE-BE91-2C0AA64710DA}"/>
              </a:ext>
            </a:extLst>
          </p:cNvPr>
          <p:cNvSpPr/>
          <p:nvPr/>
        </p:nvSpPr>
        <p:spPr>
          <a:xfrm>
            <a:off x="3162297" y="2146297"/>
            <a:ext cx="87923" cy="879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2CDCAB25-5277-4CEB-802C-8998E6E0BDE3}"/>
              </a:ext>
            </a:extLst>
          </p:cNvPr>
          <p:cNvSpPr/>
          <p:nvPr/>
        </p:nvSpPr>
        <p:spPr>
          <a:xfrm rot="16200000">
            <a:off x="3524678" y="556356"/>
            <a:ext cx="156307" cy="918307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87D2DF88-5755-49E4-A22A-24444DFD0E00}"/>
              </a:ext>
            </a:extLst>
          </p:cNvPr>
          <p:cNvSpPr/>
          <p:nvPr/>
        </p:nvSpPr>
        <p:spPr>
          <a:xfrm rot="16200000">
            <a:off x="6558023" y="-493836"/>
            <a:ext cx="156307" cy="3018691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CD7CD1-01BB-4C4C-B958-38C13206CB76}"/>
              </a:ext>
            </a:extLst>
          </p:cNvPr>
          <p:cNvSpPr txBox="1"/>
          <p:nvPr/>
        </p:nvSpPr>
        <p:spPr>
          <a:xfrm>
            <a:off x="3047756" y="673832"/>
            <a:ext cx="112150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prior</a:t>
            </a:r>
            <a:endParaRPr lang="en-US" sz="140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E00259-92CA-4EE7-82AE-D4780F7E9245}"/>
              </a:ext>
            </a:extLst>
          </p:cNvPr>
          <p:cNvSpPr txBox="1"/>
          <p:nvPr/>
        </p:nvSpPr>
        <p:spPr>
          <a:xfrm>
            <a:off x="6105524" y="673832"/>
            <a:ext cx="112150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likelihood</a:t>
            </a:r>
            <a:endParaRPr lang="en-US" sz="1400"/>
          </a:p>
        </p:txBody>
      </p:sp>
      <p:pic>
        <p:nvPicPr>
          <p:cNvPr id="29" name="Picture 29" descr="A close up of a logo&#10;&#10;Description automatically generated">
            <a:extLst>
              <a:ext uri="{FF2B5EF4-FFF2-40B4-BE49-F238E27FC236}">
                <a16:creationId xmlns:a16="http://schemas.microsoft.com/office/drawing/2014/main" id="{EA31B8F2-EF1A-4A37-B7A3-9236EECB76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3252" y="5285718"/>
            <a:ext cx="6733428" cy="1090825"/>
          </a:xfrm>
          <a:prstGeom prst="rect">
            <a:avLst/>
          </a:prstGeom>
        </p:spPr>
      </p:pic>
      <p:pic>
        <p:nvPicPr>
          <p:cNvPr id="30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057BDF52-D9FF-415E-9A5A-0FF54F3DB1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3254" y="3826684"/>
            <a:ext cx="6733420" cy="109082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E41DA79-4632-4986-98D5-9F52E7A6F42B}"/>
              </a:ext>
            </a:extLst>
          </p:cNvPr>
          <p:cNvSpPr txBox="1"/>
          <p:nvPr/>
        </p:nvSpPr>
        <p:spPr>
          <a:xfrm>
            <a:off x="2184400" y="346416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Posterior probabilities</a:t>
            </a:r>
            <a:endParaRPr lang="en-US" b="1">
              <a:cs typeface="Calibri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DA8FA7A-EDA4-4A9A-8B25-818F0F733143}"/>
              </a:ext>
            </a:extLst>
          </p:cNvPr>
          <p:cNvSpPr/>
          <p:nvPr/>
        </p:nvSpPr>
        <p:spPr>
          <a:xfrm>
            <a:off x="2127982" y="1121751"/>
            <a:ext cx="6799383" cy="212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585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D5A9E1DD-9960-4F56-AD2B-423F2F222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2905262"/>
            <a:ext cx="2743200" cy="723626"/>
          </a:xfrm>
          <a:prstGeom prst="rect">
            <a:avLst/>
          </a:prstGeom>
        </p:spPr>
      </p:pic>
      <p:pic>
        <p:nvPicPr>
          <p:cNvPr id="4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0CA469E-3973-47E9-BE9E-2509B1643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450" y="2181362"/>
            <a:ext cx="2743200" cy="72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7135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7377F44-7B7C-475E-AEC1-2FE37FEB4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993" y="922949"/>
            <a:ext cx="4667560" cy="2350474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40BAF1FF-D44E-4653-817F-F5053D755445}"/>
              </a:ext>
            </a:extLst>
          </p:cNvPr>
          <p:cNvSpPr/>
          <p:nvPr/>
        </p:nvSpPr>
        <p:spPr>
          <a:xfrm rot="5400000">
            <a:off x="6075426" y="1428750"/>
            <a:ext cx="95250" cy="3905250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40E7C9-FA08-4A8B-B0AA-F52E469DA7C4}"/>
              </a:ext>
            </a:extLst>
          </p:cNvPr>
          <p:cNvSpPr txBox="1"/>
          <p:nvPr/>
        </p:nvSpPr>
        <p:spPr>
          <a:xfrm>
            <a:off x="4591050" y="3429000"/>
            <a:ext cx="34861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7F7F7F"/>
                </a:solidFill>
              </a:rPr>
              <a:t>lower bound of objective function</a:t>
            </a:r>
            <a:endParaRPr lang="en-US">
              <a:solidFill>
                <a:srgbClr val="7F7F7F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803721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FDEB7E-65FE-4F59-8032-FDEC9FEA1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862" y="2314137"/>
            <a:ext cx="3241430" cy="1018340"/>
          </a:xfrm>
          <a:prstGeom prst="rect">
            <a:avLst/>
          </a:prstGeom>
        </p:spPr>
      </p:pic>
      <p:pic>
        <p:nvPicPr>
          <p:cNvPr id="3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D82A5275-BD62-4415-BECA-59331E091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323" y="1621557"/>
            <a:ext cx="2743200" cy="2559811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25EFEB2-44F6-4161-8697-7D5FE6ED3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537" y="3505567"/>
            <a:ext cx="323850" cy="257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4F3CC3-4586-4BAC-BDB3-03993B53913D}"/>
              </a:ext>
            </a:extLst>
          </p:cNvPr>
          <p:cNvSpPr txBox="1"/>
          <p:nvPr/>
        </p:nvSpPr>
        <p:spPr>
          <a:xfrm>
            <a:off x="5300785" y="199878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Posterior probabilities</a:t>
            </a:r>
            <a:endParaRPr lang="en-US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0470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2806700"/>
            <a:ext cx="82550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7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83" y="646022"/>
            <a:ext cx="10236200" cy="40132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V="1">
            <a:off x="8880655" y="4622412"/>
            <a:ext cx="0" cy="6556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650726" y="5292158"/>
            <a:ext cx="4459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00000"/>
                </a:solidFill>
              </a:rPr>
              <a:t>total number of words in evaluation text</a:t>
            </a:r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311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936" y="975483"/>
            <a:ext cx="7433733" cy="23757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936" y="4312937"/>
            <a:ext cx="7433730" cy="237572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19716" y="458370"/>
            <a:ext cx="8822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/>
              <a:t>Similar unigram distributions between training and evaluation texts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9715" y="3796618"/>
            <a:ext cx="8822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/>
              <a:t>Different unigram distributions between training and evaluation texts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80535"/>
              </p:ext>
            </p:extLst>
          </p:nvPr>
        </p:nvGraphicFramePr>
        <p:xfrm>
          <a:off x="1119715" y="1145211"/>
          <a:ext cx="1892300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3" name="Worksheet" r:id="rId5" imgW="1892300" imgH="1193800" progId="Excel.Sheet.12">
                  <p:embed/>
                </p:oleObj>
              </mc:Choice>
              <mc:Fallback>
                <p:oleObj name="Worksheet" r:id="rId5" imgW="1892300" imgH="1193800" progId="Excel.Sheet.12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9715" y="1145211"/>
                        <a:ext cx="1892300" cy="1193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612050"/>
              </p:ext>
            </p:extLst>
          </p:nvPr>
        </p:nvGraphicFramePr>
        <p:xfrm>
          <a:off x="1119715" y="4483459"/>
          <a:ext cx="1892300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" name="Worksheet" r:id="rId7" imgW="1892300" imgH="1193800" progId="Excel.Sheet.12">
                  <p:embed/>
                </p:oleObj>
              </mc:Choice>
              <mc:Fallback>
                <p:oleObj name="Worksheet" r:id="rId7" imgW="1892300" imgH="1193800" progId="Excel.Sheet.12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19715" y="4483459"/>
                        <a:ext cx="1892300" cy="1193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1342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295400"/>
            <a:ext cx="11658600" cy="4254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3985B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21222" y="3422650"/>
            <a:ext cx="1906893" cy="106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33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59" y="1358900"/>
            <a:ext cx="11310582" cy="4127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53028" y="45720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2E9F2B"/>
                </a:solidFill>
              </a:rPr>
              <a:t>his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2599" y="3885808"/>
            <a:ext cx="529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2E9F2B"/>
                </a:solidFill>
              </a:rPr>
              <a:t>her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83971" y="3885808"/>
            <a:ext cx="529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2E9F2B"/>
                </a:solidFill>
              </a:rPr>
              <a:t>she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2CA02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6" r="23043"/>
          <a:stretch/>
        </p:blipFill>
        <p:spPr>
          <a:xfrm>
            <a:off x="1865809" y="2640188"/>
            <a:ext cx="836023" cy="118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517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029" y="806580"/>
            <a:ext cx="7939314" cy="3402563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6819627" y="4245041"/>
            <a:ext cx="0" cy="6556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449619" y="4880955"/>
            <a:ext cx="2740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00000"/>
                </a:solidFill>
              </a:rPr>
              <a:t>un-smoothed unigram probability</a:t>
            </a:r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9574157" y="4209143"/>
            <a:ext cx="0" cy="6556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320460" y="4880954"/>
            <a:ext cx="2507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00000"/>
                </a:solidFill>
              </a:rPr>
              <a:t>uniform probability</a:t>
            </a:r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292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Duy Khanh(KhanhND)</dc:creator>
  <cp:revision>60</cp:revision>
  <dcterms:created xsi:type="dcterms:W3CDTF">2020-05-17T07:42:01Z</dcterms:created>
  <dcterms:modified xsi:type="dcterms:W3CDTF">2020-07-05T18:51:57Z</dcterms:modified>
</cp:coreProperties>
</file>